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287" r:id="rId4"/>
    <p:sldId id="288" r:id="rId5"/>
    <p:sldId id="257" r:id="rId6"/>
    <p:sldId id="311" r:id="rId7"/>
    <p:sldId id="264" r:id="rId8"/>
    <p:sldId id="258" r:id="rId9"/>
    <p:sldId id="267" r:id="rId10"/>
    <p:sldId id="314" r:id="rId11"/>
    <p:sldId id="315" r:id="rId12"/>
    <p:sldId id="316" r:id="rId13"/>
    <p:sldId id="291" r:id="rId14"/>
    <p:sldId id="292" r:id="rId15"/>
    <p:sldId id="308" r:id="rId16"/>
    <p:sldId id="329" r:id="rId17"/>
    <p:sldId id="294" r:id="rId18"/>
    <p:sldId id="317" r:id="rId19"/>
    <p:sldId id="318" r:id="rId20"/>
    <p:sldId id="319" r:id="rId21"/>
    <p:sldId id="320" r:id="rId22"/>
    <p:sldId id="321" r:id="rId23"/>
    <p:sldId id="322" r:id="rId24"/>
    <p:sldId id="313" r:id="rId25"/>
    <p:sldId id="268" r:id="rId26"/>
    <p:sldId id="293" r:id="rId27"/>
    <p:sldId id="269" r:id="rId28"/>
    <p:sldId id="289" r:id="rId29"/>
    <p:sldId id="295" r:id="rId30"/>
    <p:sldId id="260" r:id="rId31"/>
    <p:sldId id="302" r:id="rId32"/>
    <p:sldId id="303" r:id="rId33"/>
    <p:sldId id="261" r:id="rId34"/>
    <p:sldId id="262" r:id="rId35"/>
    <p:sldId id="263" r:id="rId36"/>
    <p:sldId id="274" r:id="rId37"/>
    <p:sldId id="273" r:id="rId38"/>
    <p:sldId id="309" r:id="rId39"/>
    <p:sldId id="328" r:id="rId40"/>
    <p:sldId id="290" r:id="rId41"/>
    <p:sldId id="300" r:id="rId42"/>
    <p:sldId id="325" r:id="rId43"/>
    <p:sldId id="326" r:id="rId44"/>
    <p:sldId id="327" r:id="rId45"/>
    <p:sldId id="270" r:id="rId46"/>
    <p:sldId id="271" r:id="rId47"/>
    <p:sldId id="272" r:id="rId48"/>
    <p:sldId id="277" r:id="rId49"/>
    <p:sldId id="276" r:id="rId50"/>
    <p:sldId id="278" r:id="rId51"/>
    <p:sldId id="324" r:id="rId52"/>
    <p:sldId id="323" r:id="rId53"/>
    <p:sldId id="259" r:id="rId54"/>
    <p:sldId id="279" r:id="rId55"/>
    <p:sldId id="280" r:id="rId56"/>
    <p:sldId id="281" r:id="rId57"/>
    <p:sldId id="282" r:id="rId58"/>
    <p:sldId id="304" r:id="rId59"/>
    <p:sldId id="283" r:id="rId60"/>
    <p:sldId id="298" r:id="rId61"/>
    <p:sldId id="286" r:id="rId62"/>
    <p:sldId id="284" r:id="rId63"/>
    <p:sldId id="306" r:id="rId64"/>
    <p:sldId id="307" r:id="rId65"/>
    <p:sldId id="305" r:id="rId66"/>
    <p:sldId id="285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0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9208" y="-1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2313" y="0"/>
            <a:ext cx="9156313" cy="686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56" y="5642893"/>
            <a:ext cx="8579098" cy="8763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Open Sans"/>
                <a:cs typeface="Open Sans"/>
              </a:rPr>
              <a:t>Autonomous Vehicle Plan Verification and Execution</a:t>
            </a:r>
            <a:endParaRPr lang="en-US" sz="24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020" y="5925678"/>
            <a:ext cx="610936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</a:t>
            </a:r>
            <a:r>
              <a:rPr lang="en-US" sz="1800" dirty="0">
                <a:solidFill>
                  <a:schemeClr val="bg1"/>
                </a:solidFill>
                <a:latin typeface="Open Sans Light"/>
                <a:cs typeface="Open Sans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Houssam Abbas Rahul Mangharam</a:t>
            </a:r>
            <a:endParaRPr lang="en-US" sz="18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257"/>
            <a:ext cx="7772400" cy="46494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mission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determines the series of road network links that the AV will follow in order to accomplish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mobility goals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of the vehicle’s occupants. Such information defines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road geometry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reference trajectories and waypoints that the behavioral planner will reason about.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3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4" name="Picture 3" descr="planning-behav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" y="1101852"/>
            <a:ext cx="7780440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behavioral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makes local decisions regarding the short term goals of the vehicle. For example the behavioral planner may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initiate a lane change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based on the need to exit the highway. Alternatively the behavioral planner may reason about a variety of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traffic situations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such as judging that the car switch to traffic jam mode.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loc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"/>
          <a:stretch/>
        </p:blipFill>
        <p:spPr>
          <a:xfrm>
            <a:off x="684816" y="1101852"/>
            <a:ext cx="7652779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local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responsible for trajectory generation and evaluation. Based on the goal selection provided by the behavioral planner, the local planner may use a variety of heuristic or optimal control techniques to compute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dynamically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kinematicaly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feasible trajectories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40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low level trajectory trackers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formal verification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Model captures the effect of steering input and longitudinal acceleration on the vehicle’s trajectory.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r="9617"/>
          <a:stretch/>
        </p:blipFill>
        <p:spPr>
          <a:xfrm>
            <a:off x="4237030" y="4107578"/>
            <a:ext cx="3894764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r="8210"/>
          <a:stretch/>
        </p:blipFill>
        <p:spPr>
          <a:xfrm>
            <a:off x="4211022" y="4663520"/>
            <a:ext cx="436457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r="42638"/>
          <a:stretch/>
        </p:blipFill>
        <p:spPr>
          <a:xfrm>
            <a:off x="4211023" y="5307799"/>
            <a:ext cx="561542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/>
          <a:srcRect r="23709"/>
          <a:stretch/>
        </p:blipFill>
        <p:spPr>
          <a:xfrm>
            <a:off x="4237029" y="5643492"/>
            <a:ext cx="1429964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r="25015"/>
          <a:stretch/>
        </p:blipFill>
        <p:spPr>
          <a:xfrm>
            <a:off x="4237029" y="5999090"/>
            <a:ext cx="1354859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/>
          <a:srcRect r="45474"/>
          <a:stretch/>
        </p:blipFill>
        <p:spPr>
          <a:xfrm>
            <a:off x="4272092" y="6350456"/>
            <a:ext cx="500473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</a:p>
        </p:txBody>
      </p:sp>
    </p:spTree>
    <p:extLst>
      <p:ext uri="{BB962C8B-B14F-4D97-AF65-F5344CB8AC3E}">
        <p14:creationId xmlns:p14="http://schemas.microsoft.com/office/powerpoint/2010/main" val="38937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</a:t>
            </a:r>
            <a:r>
              <a:rPr lang="en-US" dirty="0" smtClean="0"/>
              <a:t>Hybrid Systems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1113"/>
            <a:ext cx="7315200" cy="23757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Start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current time is greater than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schedule period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update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74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5" name="Picture 4" descr="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ego-vehicle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within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buffer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the difference in velocities is big enough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Enter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Lane Change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and follow new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ego-vehicle has entered new lane update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execute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pic>
        <p:nvPicPr>
          <p:cNvPr id="4" name="Picture 3" descr="env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6" y="1150938"/>
            <a:ext cx="3066288" cy="730751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2184400"/>
            <a:ext cx="5755473" cy="4870621"/>
          </a:xfrm>
        </p:spPr>
        <p:txBody>
          <a:bodyPr>
            <a:normAutofit/>
          </a:bodyPr>
          <a:lstStyle/>
          <a:p>
            <a:r>
              <a:rPr lang="en-US" sz="1100" dirty="0" smtClean="0"/>
              <a:t>For this study we show an extremely simple model of the other cars in the environment</a:t>
            </a:r>
          </a:p>
          <a:p>
            <a:r>
              <a:rPr lang="en-US" sz="1100" dirty="0" smtClean="0"/>
              <a:t>We do not know the control inputs for the other vehicles so here it is fruitless to include a more expressive dynamical model</a:t>
            </a:r>
          </a:p>
          <a:p>
            <a:r>
              <a:rPr lang="en-US" sz="1100" dirty="0" smtClean="0"/>
              <a:t>We only care about the path which the other vehicle will take</a:t>
            </a:r>
          </a:p>
          <a:p>
            <a:r>
              <a:rPr lang="en-US" sz="1100" dirty="0" smtClean="0"/>
              <a:t>In this case we allow non-determinism in the initial estimate of the vehicles velocity.</a:t>
            </a:r>
          </a:p>
          <a:p>
            <a:r>
              <a:rPr lang="en-US" sz="1100" dirty="0" smtClean="0"/>
              <a:t>Real </a:t>
            </a:r>
            <a:r>
              <a:rPr lang="en-US" sz="1100" dirty="0" err="1" smtClean="0"/>
              <a:t>multiobject</a:t>
            </a:r>
            <a:r>
              <a:rPr lang="en-US" sz="1100" dirty="0" smtClean="0"/>
              <a:t> tracking perception algorithms assume constant velocity between each position update, thus this is not a bad model.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taking unknown control inputs as differential inclusions. </a:t>
            </a:r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809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pic>
        <p:nvPicPr>
          <p:cNvPr id="4" name="Picture 3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36650" y="2183746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The ego-vehicle starts in I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1 </a:t>
            </a:r>
            <a:r>
              <a:rPr lang="en-US" sz="1100" dirty="0" smtClean="0"/>
              <a:t>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unless the verification problem is trivially SAT.</a:t>
            </a:r>
            <a:endParaRPr lang="en-US" sz="1100" baseline="-25000" dirty="0" smtClean="0"/>
          </a:p>
          <a:p>
            <a:r>
              <a:rPr lang="en-US" sz="1100" dirty="0" smtClean="0"/>
              <a:t>If  verification instance 1 returns UNSAT, then X, the ego vehicle’s state, never intersects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the ego-vehicle finishes the run within G</a:t>
            </a:r>
            <a:r>
              <a:rPr lang="en-US" sz="1100" baseline="-25000" dirty="0" smtClean="0"/>
              <a:t>1</a:t>
            </a:r>
          </a:p>
          <a:p>
            <a:r>
              <a:rPr lang="en-US" sz="1100" dirty="0" smtClean="0"/>
              <a:t>Verification instance 2 must begin within I</a:t>
            </a:r>
            <a:r>
              <a:rPr lang="en-US" sz="1100" baseline="-25000" dirty="0" smtClean="0"/>
              <a:t>2</a:t>
            </a:r>
            <a:r>
              <a:rPr lang="en-US" sz="1100" dirty="0"/>
              <a:t> 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is a subset of G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 Thus,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If  </a:t>
            </a:r>
            <a:r>
              <a:rPr lang="en-US" sz="1100" dirty="0"/>
              <a:t>verification instance </a:t>
            </a:r>
            <a:r>
              <a:rPr lang="en-US" sz="1100" dirty="0" smtClean="0"/>
              <a:t>2 </a:t>
            </a:r>
            <a:r>
              <a:rPr lang="en-US" sz="1100" dirty="0"/>
              <a:t>returns UNSAT, then X, the ego vehicle’s state, never intersects </a:t>
            </a:r>
            <a:r>
              <a:rPr lang="en-US" sz="1100" dirty="0" smtClean="0"/>
              <a:t>U</a:t>
            </a:r>
            <a:r>
              <a:rPr lang="en-US" sz="1100" baseline="-25000" dirty="0"/>
              <a:t>1</a:t>
            </a:r>
            <a:r>
              <a:rPr lang="en-US" sz="1100" dirty="0" smtClean="0"/>
              <a:t> </a:t>
            </a:r>
            <a:r>
              <a:rPr lang="en-US" sz="1100" dirty="0"/>
              <a:t>and the ego-vehicle finishes the run within </a:t>
            </a:r>
            <a:r>
              <a:rPr lang="en-US" sz="1100" dirty="0" smtClean="0"/>
              <a:t>G</a:t>
            </a:r>
            <a:r>
              <a:rPr lang="en-US" sz="1100" baseline="-25000" dirty="0" smtClean="0"/>
              <a:t>2</a:t>
            </a:r>
          </a:p>
          <a:p>
            <a:r>
              <a:rPr lang="en-US" sz="1100" dirty="0" smtClean="0"/>
              <a:t>Thus, the ego vehicle never intersects the unsafe region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we show that the composition of two UNSAT bounded time verification instances must imply that the ego vehicle can never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over the combined horizon.</a:t>
            </a:r>
          </a:p>
          <a:p>
            <a:endParaRPr lang="en-US" sz="1100" dirty="0" smtClean="0"/>
          </a:p>
        </p:txBody>
      </p:sp>
      <p:pic>
        <p:nvPicPr>
          <p:cNvPr id="7" name="Picture 6" descr="proo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85313"/>
            <a:ext cx="7315200" cy="21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974"/>
            <a:ext cx="5071762" cy="178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68" y="1054830"/>
            <a:ext cx="4267200" cy="2556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78" y="1112932"/>
            <a:ext cx="1584161" cy="25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0" y="4379668"/>
            <a:ext cx="4189717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7" name="purepursuit_converte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67200" y="-391453"/>
            <a:ext cx="14008100" cy="7979441"/>
          </a:xfrm>
        </p:spPr>
      </p:pic>
    </p:spTree>
    <p:extLst>
      <p:ext uri="{BB962C8B-B14F-4D97-AF65-F5344CB8AC3E}">
        <p14:creationId xmlns:p14="http://schemas.microsoft.com/office/powerpoint/2010/main" val="284883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6" y="3090187"/>
            <a:ext cx="4309163" cy="45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09" y="3646129"/>
            <a:ext cx="4754932" cy="54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509" y="4290408"/>
            <a:ext cx="978941" cy="19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516" y="4626101"/>
            <a:ext cx="1874352" cy="21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516" y="4981699"/>
            <a:ext cx="1806831" cy="227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579" y="5333065"/>
            <a:ext cx="917871" cy="22766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175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Note subtle difference in this model of the vehicle.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Every ODE now contains a differential inclusion term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For example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y</a:t>
            </a:r>
            <a:r>
              <a:rPr lang="en-US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b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describes an interval on which an error term may realize a value.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adding differential inclusions can increase the realism of the environment model.</a:t>
            </a:r>
          </a:p>
          <a:p>
            <a:r>
              <a:rPr lang="en-US" sz="1100" dirty="0" smtClean="0"/>
              <a:t>We  still do not know the control inputs for the other vehicles so here it is fruitless to include a more expressive dynamical model.</a:t>
            </a:r>
          </a:p>
          <a:p>
            <a:r>
              <a:rPr lang="en-US" sz="1100" dirty="0" smtClean="0"/>
              <a:t>Instead we retain the kinematics and bound control inputs within an interval.</a:t>
            </a:r>
          </a:p>
          <a:p>
            <a:r>
              <a:rPr lang="en-US" sz="1100" dirty="0" smtClean="0"/>
              <a:t>This is realistic as there is a limit to the control effort (</a:t>
            </a:r>
            <a:r>
              <a:rPr lang="en-US" sz="1100" dirty="0" err="1" smtClean="0"/>
              <a:t>ie</a:t>
            </a:r>
            <a:r>
              <a:rPr lang="en-US" sz="1100" dirty="0" smtClean="0"/>
              <a:t> engine power).</a:t>
            </a:r>
          </a:p>
          <a:p>
            <a:r>
              <a:rPr lang="en-US" sz="1100" dirty="0" smtClean="0"/>
              <a:t>In this case we allow non-determinism in the initial estimate of the vehicles velocity and in the acceleration input at every time step.</a:t>
            </a:r>
          </a:p>
          <a:p>
            <a:r>
              <a:rPr lang="en-US" sz="1100" dirty="0" smtClean="0"/>
              <a:t>Real vehicles may not drive at a constant velocity. 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adding discrete modes of operation. </a:t>
            </a:r>
          </a:p>
          <a:p>
            <a:endParaRPr lang="en-US" sz="1100" dirty="0" smtClean="0"/>
          </a:p>
        </p:txBody>
      </p:sp>
      <p:pic>
        <p:nvPicPr>
          <p:cNvPr id="3" name="Picture 2" descr="env-inclus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22016"/>
            <a:ext cx="5943600" cy="27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adding discrete transitions to new modes can increase the expressivity of the environment model. </a:t>
            </a:r>
          </a:p>
          <a:p>
            <a:r>
              <a:rPr lang="en-US" sz="1100" dirty="0" smtClean="0"/>
              <a:t>In the development of ADAS systems we may be particularly interested a subset of environment actions. </a:t>
            </a:r>
            <a:endParaRPr lang="en-US" sz="1100" dirty="0"/>
          </a:p>
          <a:p>
            <a:r>
              <a:rPr lang="en-US" sz="1100" dirty="0" smtClean="0"/>
              <a:t>For example we may be interested in the performance of an automated lane change feature in the presence of an environment that is capable of instantiating a lane change while the ADAS system is operating</a:t>
            </a:r>
          </a:p>
          <a:p>
            <a:r>
              <a:rPr lang="en-US" sz="1100" dirty="0" smtClean="0"/>
              <a:t>Using this model the engineer will have finer grained control over the environment and more expressive counterexamples will be returned.</a:t>
            </a:r>
          </a:p>
          <a:p>
            <a:r>
              <a:rPr lang="en-US" sz="1100" dirty="0" smtClean="0"/>
              <a:t>Rather than just returning the state of the environmental vehicle, the discrete mode it is operating in will also be included in the counterexample</a:t>
            </a:r>
          </a:p>
          <a:p>
            <a:r>
              <a:rPr lang="en-US" sz="1100" dirty="0" smtClean="0"/>
              <a:t>Furthermore such a model will be able to prevent certain degenerate behavior through correctly set guards.</a:t>
            </a:r>
          </a:p>
          <a:p>
            <a:endParaRPr lang="en-US" sz="1100" dirty="0" smtClean="0"/>
          </a:p>
        </p:txBody>
      </p:sp>
      <p:pic>
        <p:nvPicPr>
          <p:cNvPr id="4" name="Picture 3" descr="env_m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979"/>
            <a:ext cx="8229600" cy="29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8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Composition of Environment and Ego Vehicle Automatons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adding discrete transitions to new modes can increase the expressivity of the environment model. </a:t>
            </a:r>
          </a:p>
          <a:p>
            <a:r>
              <a:rPr lang="en-US" sz="1100" dirty="0" smtClean="0"/>
              <a:t>In the development of ADAS systems we may be particularly interested a subset of environment actions. </a:t>
            </a:r>
            <a:endParaRPr lang="en-US" sz="1100" dirty="0"/>
          </a:p>
          <a:p>
            <a:r>
              <a:rPr lang="en-US" sz="1100" dirty="0" smtClean="0"/>
              <a:t>For example we may be interested in the performance of an automated lane change feature in the presence of an environment that is capable of instantiating a lane change while the ADAS system is operating</a:t>
            </a:r>
          </a:p>
          <a:p>
            <a:r>
              <a:rPr lang="en-US" sz="1100" dirty="0" smtClean="0"/>
              <a:t>Using this model the engineer will have finer grained control over the environment and more expressive counterexamples will be returned.</a:t>
            </a:r>
          </a:p>
          <a:p>
            <a:r>
              <a:rPr lang="en-US" sz="1100" dirty="0" smtClean="0"/>
              <a:t>Rather than just returning the state of the environmental vehicle, the discrete mode it is operating in will also be included in the counterexample</a:t>
            </a:r>
          </a:p>
          <a:p>
            <a:r>
              <a:rPr lang="en-US" sz="1100" dirty="0" smtClean="0"/>
              <a:t>Furthermore such a model will be able to prevent certain degenerate behavior through correctly set guards.</a:t>
            </a:r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23600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6973"/>
            <a:ext cx="8229600" cy="195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enari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88"/>
            <a:ext cx="9144000" cy="2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F1/10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4" name="Picture 3" descr="ca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 b="2997"/>
          <a:stretch/>
        </p:blipFill>
        <p:spPr>
          <a:xfrm>
            <a:off x="0" y="892558"/>
            <a:ext cx="9144000" cy="596544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7345" y="1948435"/>
            <a:ext cx="1058550" cy="58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LIDAR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81167" y="18187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PointGrey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Camera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97491" y="15263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NVIDIA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Jetson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TK1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7939" y="5590008"/>
            <a:ext cx="3282191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TRAXXAS RC Car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688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71" t="62603" r="18544" b="9903"/>
          <a:stretch/>
        </p:blipFill>
        <p:spPr>
          <a:xfrm>
            <a:off x="1490185" y="2895600"/>
            <a:ext cx="5958193" cy="25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85606" r="17117" b="-3023"/>
          <a:stretch/>
        </p:blipFill>
        <p:spPr>
          <a:xfrm>
            <a:off x="1999321" y="2526269"/>
            <a:ext cx="5215653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Nagoya to verify REAL behavioral control algorithm being tested on REAL vehicles</a:t>
            </a:r>
          </a:p>
          <a:p>
            <a:r>
              <a:rPr lang="en-US" dirty="0" smtClean="0"/>
              <a:t>Can provide insight into workflow…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22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grpSp>
        <p:nvGrpSpPr>
          <p:cNvPr id="6" name="グループ化 9"/>
          <p:cNvGrpSpPr/>
          <p:nvPr/>
        </p:nvGrpSpPr>
        <p:grpSpPr>
          <a:xfrm>
            <a:off x="927000" y="1508756"/>
            <a:ext cx="6205325" cy="3840488"/>
            <a:chOff x="927000" y="1508756"/>
            <a:chExt cx="6205325" cy="3840488"/>
          </a:xfrm>
        </p:grpSpPr>
        <p:pic>
          <p:nvPicPr>
            <p:cNvPr id="7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5" y="1508756"/>
              <a:ext cx="5120650" cy="3840488"/>
            </a:xfrm>
            <a:prstGeom prst="rect">
              <a:avLst/>
            </a:prstGeom>
          </p:spPr>
        </p:pic>
        <p:cxnSp>
          <p:nvCxnSpPr>
            <p:cNvPr id="8" name="直線コネクタ 6"/>
            <p:cNvCxnSpPr/>
            <p:nvPr/>
          </p:nvCxnSpPr>
          <p:spPr>
            <a:xfrm flipV="1">
              <a:off x="927000" y="4239000"/>
              <a:ext cx="0" cy="18000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8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GrooveNet</a:t>
            </a:r>
            <a:r>
              <a:rPr lang="en-US" dirty="0" smtClean="0"/>
              <a:t>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92558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APEX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AV </a:t>
            </a:r>
            <a:r>
              <a:rPr lang="en-US" sz="2400" dirty="0" smtClean="0"/>
              <a:t>model: Part 1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hybrid systems </a:t>
            </a:r>
            <a:r>
              <a:rPr lang="en-US" sz="2400" dirty="0" smtClean="0"/>
              <a:t>framework and tool </a:t>
            </a:r>
            <a:r>
              <a:rPr lang="en-US" sz="2400" dirty="0" smtClean="0"/>
              <a:t>to accommodate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Scenario 1: Lane Change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AV model: Part 2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Scenario 2: Lane Change on Arbitrary Road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F1/10 Demo and Summary</a:t>
            </a: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framework for scenario creation from Open Street Maps.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Support for AV model in Unity and </a:t>
            </a:r>
            <a:r>
              <a:rPr lang="en-US" sz="2400" dirty="0" err="1" smtClean="0"/>
              <a:t>Rviz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an AV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6198</TotalTime>
  <Words>3033</Words>
  <Application>Microsoft Macintosh PowerPoint</Application>
  <PresentationFormat>On-screen Show (4:3)</PresentationFormat>
  <Paragraphs>407</Paragraphs>
  <Slides>66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Office Theme</vt:lpstr>
      <vt:lpstr>Autonomous Vehicle Plan Verification and Execution</vt:lpstr>
      <vt:lpstr>Motivation</vt:lpstr>
      <vt:lpstr>Motivation</vt:lpstr>
      <vt:lpstr>PowerPoint Presentation</vt:lpstr>
      <vt:lpstr>PowerPoint Presentation</vt:lpstr>
      <vt:lpstr>Summary</vt:lpstr>
      <vt:lpstr>The APEX Approach</vt:lpstr>
      <vt:lpstr>Current Work</vt:lpstr>
      <vt:lpstr>Development of an AV Model</vt:lpstr>
      <vt:lpstr>Basic Architecture</vt:lpstr>
      <vt:lpstr>Basic Architecture</vt:lpstr>
      <vt:lpstr>Basic Architecture</vt:lpstr>
      <vt:lpstr>Vehicle Model</vt:lpstr>
      <vt:lpstr>Trajectory Generation</vt:lpstr>
      <vt:lpstr>Trajectory Generation</vt:lpstr>
      <vt:lpstr>Development of Hybrid Systems Framework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Other Drivers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Simple Lane Change: Part 2</vt:lpstr>
      <vt:lpstr>Simple Lane Change: Part 3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Pursuit: Algorithm</vt:lpstr>
      <vt:lpstr>Pure Pursuit</vt:lpstr>
      <vt:lpstr>Sources of Non-Determinism</vt:lpstr>
      <vt:lpstr>Differential Inclusions</vt:lpstr>
      <vt:lpstr>Other Drivers</vt:lpstr>
      <vt:lpstr>Other Drivers</vt:lpstr>
      <vt:lpstr>Composition of Environment and Ego Vehicle Automatons</vt:lpstr>
      <vt:lpstr>Scenario 2</vt:lpstr>
      <vt:lpstr>Simple Lane Change</vt:lpstr>
      <vt:lpstr>Specification</vt:lpstr>
      <vt:lpstr>Variations</vt:lpstr>
      <vt:lpstr>Complexity and Results</vt:lpstr>
      <vt:lpstr>F1/10</vt:lpstr>
      <vt:lpstr>Agile AV Platform</vt:lpstr>
      <vt:lpstr>APEX Tool</vt:lpstr>
      <vt:lpstr>Map Manipulation</vt:lpstr>
      <vt:lpstr>Reference Trajectory Generation</vt:lpstr>
      <vt:lpstr>Traffic Control</vt:lpstr>
      <vt:lpstr>Agents</vt:lpstr>
      <vt:lpstr>Behavior Specification</vt:lpstr>
      <vt:lpstr>File Generation</vt:lpstr>
      <vt:lpstr>Counterexamples</vt:lpstr>
      <vt:lpstr>Interfacing AV Infrastructure </vt:lpstr>
      <vt:lpstr>Next Steps</vt:lpstr>
      <vt:lpstr>Next Steps: Proactive Driver Assistance</vt:lpstr>
      <vt:lpstr>Next Steps: Proactive Driver Assistance</vt:lpstr>
      <vt:lpstr>Next Steps: Proactive Driver Assistance</vt:lpstr>
      <vt:lpstr>Traffic Generation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49</cp:revision>
  <dcterms:created xsi:type="dcterms:W3CDTF">2016-01-27T19:35:22Z</dcterms:created>
  <dcterms:modified xsi:type="dcterms:W3CDTF">2016-02-01T15:19:34Z</dcterms:modified>
</cp:coreProperties>
</file>